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325" r:id="rId9"/>
    <p:sldId id="326" r:id="rId10"/>
    <p:sldId id="327" r:id="rId11"/>
    <p:sldId id="329" r:id="rId12"/>
    <p:sldId id="331" r:id="rId13"/>
    <p:sldId id="332" r:id="rId14"/>
    <p:sldId id="32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3CD1A-FA5B-4545-9A90-6CE2DC19D7EC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9A77D-7D33-4DB5-AD90-23F5CD620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9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9A77D-7D33-4DB5-AD90-23F5CD6202B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26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473F8-C54F-4EC6-8720-C06794D28A74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8F21A-59F9-4D04-AC7B-9570FAE91E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id-I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langsung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yang merencanakan secara terperinci tentang upah yang akan dibayarkan kepada tenaga kerja langsung untuk periode yang akan datang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meliputi rencana tentang jumlah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diperlukan, tarif upah dan waktu pengerjaan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dikelompokan menjadi 2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langsung adalah tenaga kerja yang secara langsung berperan dalam proses 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tenaga kerja tidak langsung adalah tenaga kerja yang secara tidak langsung berperan dalam proses produksi dan biayanya dikaitkan pada biaya overhead pabrik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28599" y="1828800"/>
          <a:ext cx="8763002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68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9666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 3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34.800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94.400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117.400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280.800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488.000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1.168.000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</a:p>
          <a:p>
            <a:pPr algn="ctr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38200" y="1143000"/>
          <a:ext cx="80772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Per/bag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Usr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1.410.000.000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algn="ctr">
              <a:buNone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</a:p>
          <a:p>
            <a:pPr algn="ctr">
              <a:buNone/>
            </a:pP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</a:p>
          <a:p>
            <a:pPr algn="ctr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95400" y="1143000"/>
          <a:ext cx="6934200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Per/bag2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Usr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Jml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21.600.000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442.800.000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 (000)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598" y="1219200"/>
          <a:ext cx="8458197" cy="525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67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Times New Roman" panose="02020603050405020304"/>
                          <a:cs typeface="Times New Roman" panose="02020603050405020304"/>
                        </a:rPr>
                        <a:t>Σ</a:t>
                      </a:r>
                      <a:r>
                        <a:rPr lang="en-US" dirty="0" err="1">
                          <a:latin typeface="Times New Roman" panose="02020603050405020304"/>
                          <a:cs typeface="Times New Roman" panose="02020603050405020304"/>
                        </a:rPr>
                        <a:t>dhl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upah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Times New Roman" panose="02020603050405020304"/>
                          <a:cs typeface="Times New Roman" panose="02020603050405020304"/>
                        </a:rPr>
                        <a:t>Σ</a:t>
                      </a:r>
                      <a:r>
                        <a:rPr lang="en-US" dirty="0" err="1">
                          <a:latin typeface="Times New Roman" panose="02020603050405020304"/>
                          <a:cs typeface="Times New Roman" panose="02020603050405020304"/>
                        </a:rPr>
                        <a:t>dhl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upah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biaya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Tw1/1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43.200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21.600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Tw2/1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96.000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Tw3/1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69.000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Tw4/1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442.800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Tugas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Berdasarkan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data tugas sebelumnya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susunlah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jam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waktu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departemen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biaya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tenaga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langsung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menurut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waktu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departemen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!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 yang mempengaruhi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Kebutuhan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4.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Evaluasi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spesifikasi pekerjaan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Penarikan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5.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Gaji dan upah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Latihan tenaga kerja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6.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Pengawasan tenaga kerja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Penyusunan anggaran tenaga kerja langsung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teknis dibagi menjadi 2 bentuk, yaitu 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Jam Kerja Langsung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terperinci  memuat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 barang yang d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barang yang diporduksi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 yag dilalui dalam proses 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jam buruh langsung untuk setiap jenis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Waktu produksi dimulai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None/>
            </a:pP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enaga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erja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angsung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secara terperinci memuat :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Jenis barang yang di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barang yang diproduksi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Bagian-bagian yang dialalui dalam proses produksi 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Jumlah jam buruh langsung untuk setiap jenis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Tingkat upah rata-rata per jam buruh langsung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8255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Waktu produksi dimulai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Faktor-faktor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nggaran produksi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tandar waktu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 pengupahan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atas waktu, output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insentif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966470" lvl="0" indent="-457200">
              <a:buFont typeface="+mj-lt"/>
              <a:buAutoNum type="alphaLcPeriod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Manfaat anggaran tenaga kerja 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Penggunaan tenaga kerja secara lebih efisien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Menghemat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tenaga 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pokok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dapat dihitung dengan tepat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Alat pengawasan biaya tenaga 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memiliki data untuk penyusunan anggaran tenaga 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Rencana tingkat 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(000)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105400" y="4495800"/>
          <a:ext cx="3048000" cy="1828800"/>
        </p:xfrm>
        <a:graphic>
          <a:graphicData uri="http://schemas.openxmlformats.org/drawingml/2006/table">
            <a:tbl>
              <a:tblPr/>
              <a:tblGrid>
                <a:gridCol w="111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5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tw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produk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600</a:t>
                      </a:r>
                      <a:r>
                        <a:rPr lang="id-ID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 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Rencana Jam Buruh langsung per unit 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c.Rencana 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upah rata-rata per jam bu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 langsung  </a:t>
            </a:r>
            <a:r>
              <a:rPr lang="id-ID" sz="2400" b="1" dirty="0"/>
              <a:t>:</a:t>
            </a: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Pertanyaan 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Buat anggaran jam kerja langsung menurut waktu, departemen dan produk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Buat anggaran biaya tenaga kerja langsung menurut waktu, dep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artemen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produk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143000"/>
          <a:ext cx="2590800" cy="1097280"/>
        </p:xfrm>
        <a:graphic>
          <a:graphicData uri="http://schemas.openxmlformats.org/drawingml/2006/table">
            <a:tbl>
              <a:tblPr/>
              <a:tblGrid>
                <a:gridCol w="1139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St jam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971800"/>
          <a:ext cx="2667000" cy="1097280"/>
        </p:xfrm>
        <a:graphic>
          <a:graphicData uri="http://schemas.openxmlformats.org/drawingml/2006/table">
            <a:tbl>
              <a:tblPr/>
              <a:tblGrid>
                <a:gridCol w="1022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  <a:endParaRPr lang="en-US" sz="24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Rp.500,-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Rp.700,-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Jam Kerja Langsung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Tahun 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286000"/>
          <a:ext cx="7086600" cy="3566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0520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</a:p>
                    <a:p>
                      <a:pPr algn="ctr"/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ADO</a:t>
            </a: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Biaya Tenaga Kerja Langsung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Tahun 20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id-ID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(000)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286000"/>
          <a:ext cx="8305800" cy="21336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274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81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946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Tw</a:t>
                      </a:r>
                      <a:endParaRPr lang="en-US" sz="2000" b="0" dirty="0"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A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Dep</a:t>
                      </a: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B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jam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jam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upah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1.128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564.000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705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493.500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1.057.500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1.152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576.000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504.000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1.080.000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630.000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1.440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720.000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900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630.000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1.350.000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8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jml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5.160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2.580.000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3.225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700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2.257.500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4.837.500</a:t>
                      </a:r>
                    </a:p>
                  </a:txBody>
                  <a:tcPr marL="56839" marR="5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(1,2,3).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diproduksi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unit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sbb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09600" y="2514600"/>
          <a:ext cx="6096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DLH/unit 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DLH/unit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191000" y="4648200"/>
          <a:ext cx="42672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Bagian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Tk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upah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/DLH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jam 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buruh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/>
          <p:nvPr/>
        </p:nvGraphicFramePr>
        <p:xfrm>
          <a:off x="3962400" y="609600"/>
          <a:ext cx="42672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7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8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bagian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Tingkat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upah</a:t>
                      </a:r>
                      <a:r>
                        <a:rPr lang="en-US" sz="2400" baseline="0" dirty="0"/>
                        <a:t> per DLH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2.000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0" y="2895600"/>
          <a:ext cx="4572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bulan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Anuari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Februari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Maret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1146</Words>
  <Application>Microsoft Office PowerPoint</Application>
  <PresentationFormat>On-screen Show (4:3)</PresentationFormat>
  <Paragraphs>668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 Anggaran Tenaga Kerja langsung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PT Naya, Anggaran biaya buruh produk x dan y Tahun 2020  (000) </vt:lpstr>
      <vt:lpstr>Tugas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biaya tenaga kerja langsung</dc:title>
  <dc:creator>asus</dc:creator>
  <cp:lastModifiedBy>Lestari Ambarini</cp:lastModifiedBy>
  <cp:revision>123</cp:revision>
  <dcterms:created xsi:type="dcterms:W3CDTF">2017-07-03T05:43:00Z</dcterms:created>
  <dcterms:modified xsi:type="dcterms:W3CDTF">2025-11-03T05:44:23Z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4F5ADDF6876B49E297DAD979F9FFE073</vt:lpwstr>
  </property>
  <property fmtid="{D5CDD505-2E9C-101B-9397-08002B2CF9AE}" pid="3" name="KSOProductBuildVer">
    <vt:lpwstr>1033-11.2.0.11440</vt:lpwstr>
  </property>
</Properties>
</file>